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9" r:id="rId6"/>
    <p:sldId id="272" r:id="rId7"/>
    <p:sldId id="273" r:id="rId8"/>
    <p:sldId id="274" r:id="rId9"/>
    <p:sldId id="277" r:id="rId10"/>
    <p:sldId id="276" r:id="rId11"/>
    <p:sldId id="294" r:id="rId12"/>
    <p:sldId id="295" r:id="rId13"/>
    <p:sldId id="296" r:id="rId14"/>
    <p:sldId id="279" r:id="rId15"/>
    <p:sldId id="297" r:id="rId16"/>
    <p:sldId id="298" r:id="rId17"/>
    <p:sldId id="299" r:id="rId18"/>
    <p:sldId id="300" r:id="rId19"/>
    <p:sldId id="301" r:id="rId20"/>
    <p:sldId id="263" r:id="rId21"/>
    <p:sldId id="302" r:id="rId22"/>
    <p:sldId id="293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" initials="L" lastIdx="1" clrIdx="0">
    <p:extLst>
      <p:ext uri="{19B8F6BF-5375-455C-9EA6-DF929625EA0E}">
        <p15:presenceInfo xmlns:p15="http://schemas.microsoft.com/office/powerpoint/2012/main" userId="S::laura@agile-sales-company.de::104a9156-9d00-4eed-983d-4550958f7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43C"/>
    <a:srgbClr val="009E82"/>
    <a:srgbClr val="253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5AD1A-FF69-0140-ABB0-091CBA833055}" v="4" dt="2020-09-25T09:40:52.271"/>
    <p1510:client id="{DDA28432-2326-27DD-D8B3-D51140247AF0}" v="11" dt="2020-09-25T09:32:07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45"/>
  </p:normalViewPr>
  <p:slideViewPr>
    <p:cSldViewPr snapToGrid="0" snapToObjects="1">
      <p:cViewPr varScale="1">
        <p:scale>
          <a:sx n="85" d="100"/>
          <a:sy n="85" d="100"/>
        </p:scale>
        <p:origin x="18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31F47-1AB6-654F-A36D-DF2FCEE4EE0C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43D5-A675-F04B-8178-198B141F5D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7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22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73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68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87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36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75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43D5-A675-F04B-8178-198B141F5DF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75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1D607-E9F2-9348-953A-E72E8980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5659DF-E174-8E4C-8D3D-B404B16A2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E95CA8-972F-B646-B25F-B317D89E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E351B3-A449-634F-BF15-740F2625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002D2-BF1F-7C4F-A761-0F387AD1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5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654AF-7A3F-B541-BC79-3B05DBB2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99C155-F084-7149-988D-0178C92D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2B3071-9ABA-6449-95AF-41566199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4D904F-5DDE-6B40-9AD4-A14FA51A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728E1F-7389-7347-9E8B-1744DE03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8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A13069-F235-2B44-81A8-6B1BB558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E40B32-4995-C443-B802-B03DCB691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11EBCC-ADCD-7E48-9DF7-7ACA5C83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75C6E5-5DE8-2E4B-9AAE-19CCD486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4A839-2D11-5A43-A752-7E64E0D1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3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05BD6-C822-6348-9F84-811E4939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85BC2C-57AD-4541-96DF-F71B34278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A44103-36D6-8440-BFB7-7C187C3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BAF52-6AB5-8447-891D-954BD56C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3119A1-5381-774A-9FA7-F21B7686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94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7F71B-4E52-2141-998F-8AF476F0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2A4846-7526-AC40-81D9-A766DF1A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37733-1B79-E74A-A7B7-AA0A9A53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C1A50F-FB49-4A44-8E44-847E9EC9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72D639-6B25-9D47-9E95-2C0E42D8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53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6F384-26CC-F145-A1EC-33275326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1FCAC-E3C0-9248-88A1-4C76897F2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56AB74-DFBA-F14A-95A3-468FEFB30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A2B55A-0A5B-774B-8100-9199AA3A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5621C4-5C72-8B47-A9CB-9C3E3C3A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3138CA-DD2A-B948-9EF7-9F3E4EBC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74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E48D5-62BC-1D42-9EFA-68184219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7450BA-3A97-B940-BA1F-583A9E2B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392A21-BE08-D04B-A2F1-E29E9721D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F7675A-C981-DB46-8131-CF2F16959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16C7AD-2F05-1342-97FE-104F42C28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D506C6-10BB-A04E-B394-2DF622A5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248F85-E011-9C42-9F39-035EFB22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CBF877-1A16-D641-B033-43938D7A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B32FC-96B5-7843-92F3-3DD4400C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D8FF6A-56C6-A944-98AC-FA540687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DB924D-915A-1A46-B6AB-AC1B2FC0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EE5866-C065-1347-AC8C-AA2869BA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6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58363C-B931-A54C-804B-1BE096D4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366AA0-A0F1-904D-B53C-2664D6D3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B349E-C0AD-D248-836D-82238264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5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35AAA-8245-D541-894A-ACA0C2EC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F18D13-D856-CC4B-ADE1-E902525C3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7DA236-0A56-FF43-9713-15FE54747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5DF594-1714-C64D-AAB4-E910F5B5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F12BCB-BA2B-8144-9597-DF2BBB90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F40031-48D8-504D-9F2A-35FD6B18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4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F315D-56E5-F344-9DEC-2ABD0D3B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3E4EC1-EFA5-7F48-BEE8-1127E11F2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52DB4E-EE2D-8149-ACED-7595B25D0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5DD891-AF56-9344-80EC-46A977CA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53DAE4-56FE-BC46-BCBB-654FEF7E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8574C-5762-0F41-8C10-DFCF622A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7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A7DA60-E362-7245-8D4C-9A1E194A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9210C0-8371-AB4D-949D-C70A0CBBC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336E5F-D2AC-5B4B-BE5A-BC1B65500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C65D-65D8-D844-988B-2699054B4FD2}" type="datetimeFigureOut">
              <a:rPr lang="de-DE" smtClean="0"/>
              <a:t>27.06.22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3E4A6F-A5AF-C245-A6A9-EA4F5746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64479A-094C-864A-A039-9016160B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50B1-FCA2-0D42-9DEE-36BE15EEE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4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37A35-68A6-5F48-B200-914840EC7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253775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Agile Sales Company GmbH</a:t>
            </a:r>
            <a:r>
              <a:rPr lang="de-DE" sz="3600" dirty="0">
                <a:solidFill>
                  <a:srgbClr val="253775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b="1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b="1" dirty="0">
                <a:solidFill>
                  <a:srgbClr val="253775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How To: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E89D2C-0B7C-9B44-A367-3C313E66C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9E8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Verkaufspräsentationen</a:t>
            </a:r>
            <a:endParaRPr lang="de-DE" sz="3600" dirty="0">
              <a:solidFill>
                <a:srgbClr val="253775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296ABBF-FD8C-7F48-91C1-0D36A4C9B408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FABA908D-B62A-0FF5-B227-4372D21D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5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Jetzt stellst Du Dein Produkt vor! </a:t>
            </a:r>
          </a:p>
          <a:p>
            <a:pPr marL="0" indent="0">
              <a:buNone/>
            </a:pPr>
            <a:endParaRPr lang="de-DE" sz="3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Bitte weiterhin den Bezug zur Gesamtsituation Deiner Gesprächspartnerin oder Deines Gesprächspartners herstellen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Nutzen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4A6D0D-D88F-6633-4C97-D8D26B4838A6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930F0CE-92C8-D6C7-98F8-8D87D466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Platziere hier nochmal die wichtigste Aussage Deiner Präsentation!</a:t>
            </a: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Schluss</a:t>
            </a:r>
          </a:p>
        </p:txBody>
      </p:sp>
      <p:pic>
        <p:nvPicPr>
          <p:cNvPr id="9" name="Grafik 8" descr="Zwinkerndes Gesicht mit einfarbiger Füllung">
            <a:extLst>
              <a:ext uri="{FF2B5EF4-FFF2-40B4-BE49-F238E27FC236}">
                <a16:creationId xmlns:a16="http://schemas.microsoft.com/office/drawing/2014/main" id="{CA559A1D-8423-8F44-96D0-4CF0312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581" y="2503875"/>
            <a:ext cx="2994837" cy="29948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395247B-95C2-98F2-3EF2-65E1348CF315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B1E6E768-7ADD-EB87-37AB-1A9E4B0EE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02D932-114C-2E4C-805A-4655665D9E87}"/>
              </a:ext>
            </a:extLst>
          </p:cNvPr>
          <p:cNvSpPr/>
          <p:nvPr/>
        </p:nvSpPr>
        <p:spPr>
          <a:xfrm>
            <a:off x="-26894" y="-128588"/>
            <a:ext cx="12191999" cy="71151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BE524-606C-BA49-B493-F2769762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1290918"/>
            <a:ext cx="10824882" cy="4539726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Stylesheet</a:t>
            </a:r>
            <a:endParaRPr lang="de-DE" dirty="0">
              <a:solidFill>
                <a:schemeClr val="bg1"/>
              </a:solidFill>
              <a:effectLst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7C45992-3EBA-EE49-9B1D-8CE0695A663E}"/>
              </a:ext>
            </a:extLst>
          </p:cNvPr>
          <p:cNvSpPr/>
          <p:nvPr/>
        </p:nvSpPr>
        <p:spPr>
          <a:xfrm>
            <a:off x="128016" y="6315075"/>
            <a:ext cx="12063984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</a:t>
            </a:r>
            <a:r>
              <a:rPr lang="de-DE" sz="1100" dirty="0" err="1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Sales</a:t>
            </a:r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Company GmbH</a:t>
            </a:r>
          </a:p>
        </p:txBody>
      </p:sp>
    </p:spTree>
    <p:extLst>
      <p:ext uri="{BB962C8B-B14F-4D97-AF65-F5344CB8AC3E}">
        <p14:creationId xmlns:p14="http://schemas.microsoft.com/office/powerpoint/2010/main" val="198409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>
                <a:solidFill>
                  <a:srgbClr val="253775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Überschriften sollten zwischen 36 </a:t>
            </a:r>
          </a:p>
          <a:p>
            <a:pPr marL="0" indent="0">
              <a:buNone/>
            </a:pPr>
            <a:r>
              <a:rPr lang="de-DE" sz="4400" dirty="0">
                <a:solidFill>
                  <a:srgbClr val="253775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Und 44 groß sein</a:t>
            </a:r>
          </a:p>
          <a:p>
            <a:pPr marL="0" indent="0">
              <a:buNone/>
            </a:pPr>
            <a:endParaRPr lang="de-DE" sz="3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Fließtext sollte nicht kleiner als 24 sein.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Sonst wird es schwer zu lesen.</a:t>
            </a:r>
          </a:p>
          <a:p>
            <a:pPr marL="0" indent="0">
              <a:buNone/>
            </a:pPr>
            <a:endParaRPr lang="de-DE" sz="3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9E8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Ich bin ein wichtiger Punkt.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F9A43C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Und ich bin ein Highlight!</a:t>
            </a:r>
            <a:endParaRPr lang="de-DE" sz="1800" dirty="0">
              <a:solidFill>
                <a:srgbClr val="F9A43C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Stylesheet: Überschriften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BCB76B0-A515-FDEC-1FDE-9E8F8D29E239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A8E40C8-6AA7-0FDF-98AE-B9DCF19F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Stylesheet: Bild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C1B6033-02F8-104D-84DF-F5A7379F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505" y="5848461"/>
            <a:ext cx="10515600" cy="476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Abb. 1: Produktbild (Text kann kleiner sein, da der Kunde </a:t>
            </a:r>
            <a:r>
              <a:rPr lang="de-DE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zuhört) </a:t>
            </a:r>
          </a:p>
          <a:p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11" descr="Ein Bild, das Pflanze, Tisch, Vase, sitzend enthält.&#10;&#10;Beschreibung automatisch generiert.">
            <a:extLst>
              <a:ext uri="{FF2B5EF4-FFF2-40B4-BE49-F238E27FC236}">
                <a16:creationId xmlns:a16="http://schemas.microsoft.com/office/drawing/2014/main" id="{19B31E4B-D6D7-E340-A06D-DDB222E6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05" y="1566577"/>
            <a:ext cx="6294989" cy="420339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475EB2D-3FCC-9B05-C71A-1A2462E1320E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C0B03336-83D4-C8AB-A099-FCC00EDD0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Stylesheet: Grafik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C1B6033-02F8-104D-84DF-F5A7379F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505" y="5848461"/>
            <a:ext cx="10515600" cy="476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Abb. 2: </a:t>
            </a:r>
            <a:r>
              <a:rPr lang="de-DE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Flatten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Curve</a:t>
            </a: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4">
            <a:extLst>
              <a:ext uri="{FF2B5EF4-FFF2-40B4-BE49-F238E27FC236}">
                <a16:creationId xmlns:a16="http://schemas.microsoft.com/office/drawing/2014/main" id="{3CAC7871-858F-8740-B3D6-A6307C6F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41" y="655515"/>
            <a:ext cx="8157166" cy="577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C7A21-C79C-A54F-A530-AF7C4B216AA9}"/>
              </a:ext>
            </a:extLst>
          </p:cNvPr>
          <p:cNvSpPr txBox="1"/>
          <p:nvPr/>
        </p:nvSpPr>
        <p:spPr>
          <a:xfrm>
            <a:off x="3568390" y="5826159"/>
            <a:ext cx="16726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sz="1400" dirty="0"/>
              <a:t>Flatten the Curve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18C917-919D-FF67-94A5-749E7B4B6D40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8388380-C54A-B262-FE17-9091C66DE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5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Stylesheet: Icons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4B4DC-52F6-9B4B-820F-324E07A1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solidFill>
                <a:srgbClr val="009E8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rgbClr val="009E8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rgbClr val="009E8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rgbClr val="009E82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009E82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Kundenkommunikation</a:t>
            </a:r>
          </a:p>
        </p:txBody>
      </p:sp>
      <p:pic>
        <p:nvPicPr>
          <p:cNvPr id="11" name="Grafik 8">
            <a:extLst>
              <a:ext uri="{FF2B5EF4-FFF2-40B4-BE49-F238E27FC236}">
                <a16:creationId xmlns:a16="http://schemas.microsoft.com/office/drawing/2014/main" id="{7CA6B5D6-347E-C145-B145-44CD50FA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658" y="3219810"/>
            <a:ext cx="2095019" cy="20950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FC0EF27-4EC1-A240-AB46-1361AA40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309" y="3349425"/>
            <a:ext cx="2442258" cy="2432613"/>
          </a:xfrm>
          <a:prstGeom prst="rect">
            <a:avLst/>
          </a:prstGeom>
        </p:spPr>
      </p:pic>
      <p:pic>
        <p:nvPicPr>
          <p:cNvPr id="13" name="Grafik 12" descr="Chatblase">
            <a:extLst>
              <a:ext uri="{FF2B5EF4-FFF2-40B4-BE49-F238E27FC236}">
                <a16:creationId xmlns:a16="http://schemas.microsoft.com/office/drawing/2014/main" id="{DA197C5A-51A9-344B-93A7-6ED318EA3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1790" y="2248384"/>
            <a:ext cx="1686044" cy="1666753"/>
          </a:xfrm>
          <a:prstGeom prst="rect">
            <a:avLst/>
          </a:prstGeom>
        </p:spPr>
      </p:pic>
      <p:pic>
        <p:nvPicPr>
          <p:cNvPr id="14" name="Grafik 13" descr="Gedankenblase">
            <a:extLst>
              <a:ext uri="{FF2B5EF4-FFF2-40B4-BE49-F238E27FC236}">
                <a16:creationId xmlns:a16="http://schemas.microsoft.com/office/drawing/2014/main" id="{0C2965C6-35B2-4A45-BF60-2C30D19C4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590572" y="2180864"/>
            <a:ext cx="1850020" cy="1859665"/>
          </a:xfrm>
          <a:prstGeom prst="rect">
            <a:avLst/>
          </a:prstGeom>
        </p:spPr>
      </p:pic>
      <p:pic>
        <p:nvPicPr>
          <p:cNvPr id="15" name="Grafik 14" descr="Häkchen">
            <a:extLst>
              <a:ext uri="{FF2B5EF4-FFF2-40B4-BE49-F238E27FC236}">
                <a16:creationId xmlns:a16="http://schemas.microsoft.com/office/drawing/2014/main" id="{8A3443B7-3434-B844-AF39-24B4CDF76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5370" y="2555231"/>
            <a:ext cx="711844" cy="71184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E3F4B5C-B5D1-3EC8-ECD8-20462B1164FE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16" name="Grafik 1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95C6127A-B7C1-3EB2-8EEC-D411CF5203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02D932-114C-2E4C-805A-4655665D9E87}"/>
              </a:ext>
            </a:extLst>
          </p:cNvPr>
          <p:cNvSpPr/>
          <p:nvPr/>
        </p:nvSpPr>
        <p:spPr>
          <a:xfrm>
            <a:off x="-44604" y="-142875"/>
            <a:ext cx="12236604" cy="7115175"/>
          </a:xfrm>
          <a:prstGeom prst="rect">
            <a:avLst/>
          </a:prstGeom>
          <a:solidFill>
            <a:srgbClr val="F9A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BE524-606C-BA49-B493-F2769762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23" y="1978819"/>
            <a:ext cx="10515600" cy="4012078"/>
          </a:xfrm>
        </p:spPr>
        <p:txBody>
          <a:bodyPr anchor="t"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Einfarbige Hintergründe mit spannenden Informationen merken sich </a:t>
            </a:r>
            <a:r>
              <a:rPr lang="de-DE" b="1" dirty="0" err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Kund:innen</a:t>
            </a:r>
            <a:r>
              <a:rPr lang="de-DE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besser!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A1AFBF5-318C-7442-88C7-4579A390330C}"/>
              </a:ext>
            </a:extLst>
          </p:cNvPr>
          <p:cNvSpPr/>
          <p:nvPr/>
        </p:nvSpPr>
        <p:spPr>
          <a:xfrm>
            <a:off x="128016" y="6315075"/>
            <a:ext cx="12063984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Agile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Company GmbH</a:t>
            </a:r>
          </a:p>
        </p:txBody>
      </p:sp>
    </p:spTree>
    <p:extLst>
      <p:ext uri="{BB962C8B-B14F-4D97-AF65-F5344CB8AC3E}">
        <p14:creationId xmlns:p14="http://schemas.microsoft.com/office/powerpoint/2010/main" val="38177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02D932-114C-2E4C-805A-4655665D9E87}"/>
              </a:ext>
            </a:extLst>
          </p:cNvPr>
          <p:cNvSpPr/>
          <p:nvPr/>
        </p:nvSpPr>
        <p:spPr>
          <a:xfrm>
            <a:off x="-44604" y="-142875"/>
            <a:ext cx="12236604" cy="7115175"/>
          </a:xfrm>
          <a:prstGeom prst="rect">
            <a:avLst/>
          </a:prstGeom>
          <a:solidFill>
            <a:srgbClr val="2537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BE524-606C-BA49-B493-F2769762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23" y="1978819"/>
            <a:ext cx="10515600" cy="4012078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Und sie bringen Abwechslung!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A1AFBF5-318C-7442-88C7-4579A390330C}"/>
              </a:ext>
            </a:extLst>
          </p:cNvPr>
          <p:cNvSpPr/>
          <p:nvPr/>
        </p:nvSpPr>
        <p:spPr>
          <a:xfrm>
            <a:off x="128016" y="6315075"/>
            <a:ext cx="12063984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Agile </a:t>
            </a:r>
            <a:r>
              <a:rPr lang="de-DE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Company GmbH</a:t>
            </a:r>
          </a:p>
        </p:txBody>
      </p:sp>
    </p:spTree>
    <p:extLst>
      <p:ext uri="{BB962C8B-B14F-4D97-AF65-F5344CB8AC3E}">
        <p14:creationId xmlns:p14="http://schemas.microsoft.com/office/powerpoint/2010/main" val="39254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382" y="1930108"/>
            <a:ext cx="6620435" cy="542925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9E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Agile Sales Company GmbH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b="1" dirty="0" err="1">
                <a:solidFill>
                  <a:srgbClr val="F9A43C"/>
                </a:solidFill>
                <a:latin typeface="Montserrat" pitchFamily="2" charset="77"/>
              </a:rPr>
              <a:t>Get</a:t>
            </a:r>
            <a:r>
              <a:rPr lang="de-DE" b="1" dirty="0">
                <a:solidFill>
                  <a:srgbClr val="F9A43C"/>
                </a:solidFill>
                <a:latin typeface="Montserrat" pitchFamily="2" charset="77"/>
              </a:rPr>
              <a:t> </a:t>
            </a:r>
            <a:r>
              <a:rPr lang="de-DE" b="1" dirty="0" err="1">
                <a:solidFill>
                  <a:srgbClr val="F9A43C"/>
                </a:solidFill>
                <a:latin typeface="Montserrat" pitchFamily="2" charset="77"/>
              </a:rPr>
              <a:t>your</a:t>
            </a:r>
            <a:r>
              <a:rPr lang="de-DE" b="1" dirty="0">
                <a:solidFill>
                  <a:srgbClr val="F9A43C"/>
                </a:solidFill>
                <a:latin typeface="Montserrat" pitchFamily="2" charset="77"/>
              </a:rPr>
              <a:t> </a:t>
            </a:r>
            <a:r>
              <a:rPr lang="de-DE" b="1" dirty="0" err="1">
                <a:solidFill>
                  <a:srgbClr val="F9A43C"/>
                </a:solidFill>
                <a:latin typeface="Montserrat" pitchFamily="2" charset="77"/>
              </a:rPr>
              <a:t>sales</a:t>
            </a:r>
            <a:r>
              <a:rPr lang="de-DE" b="1" dirty="0">
                <a:solidFill>
                  <a:srgbClr val="F9A43C"/>
                </a:solidFill>
                <a:latin typeface="Montserrat" pitchFamily="2" charset="77"/>
              </a:rPr>
              <a:t> in </a:t>
            </a:r>
            <a:r>
              <a:rPr lang="de-DE" b="1" dirty="0" err="1">
                <a:solidFill>
                  <a:srgbClr val="F9A43C"/>
                </a:solidFill>
                <a:latin typeface="Montserrat" pitchFamily="2" charset="77"/>
              </a:rPr>
              <a:t>action</a:t>
            </a:r>
            <a:r>
              <a:rPr lang="de-DE" b="1" dirty="0">
                <a:solidFill>
                  <a:srgbClr val="F9A43C"/>
                </a:solidFill>
                <a:latin typeface="Montserrat" pitchFamily="2" charset="77"/>
              </a:rPr>
              <a:t>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C3FFB3-3AF7-914F-9742-B8CEDA29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22" y="4663613"/>
            <a:ext cx="601100" cy="6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C083BBC-F627-934A-9FA8-09BF3060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88" y="4548898"/>
            <a:ext cx="844294" cy="8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E3EAAB4-1307-9246-A3C9-DC22B6E4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32" y="4539231"/>
            <a:ext cx="853471" cy="8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57B87C3A-3B44-B24D-8B5E-0F3CCCB3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683770"/>
            <a:ext cx="683694" cy="5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F8A3456-B979-CD46-B8F4-053E2580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52" y="4658533"/>
            <a:ext cx="646986" cy="61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>
            <a:extLst>
              <a:ext uri="{FF2B5EF4-FFF2-40B4-BE49-F238E27FC236}">
                <a16:creationId xmlns:a16="http://schemas.microsoft.com/office/drawing/2014/main" id="{F722012C-8D00-B245-BDBD-BC4BBC1635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96149" y="-932451"/>
            <a:ext cx="110125" cy="1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175E706-8301-C348-B7B2-2609478093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E63562DB-6F42-9940-A6F2-35005CF1A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60C9D689-14D8-1148-B487-81AD0C3E9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C9548A5-A799-7944-B966-5EC02FFEA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6996" y="4622908"/>
            <a:ext cx="686116" cy="68611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0D8D67C-4D81-EA45-BA20-D775E87B0CE3}"/>
              </a:ext>
            </a:extLst>
          </p:cNvPr>
          <p:cNvSpPr txBox="1"/>
          <p:nvPr/>
        </p:nvSpPr>
        <p:spPr>
          <a:xfrm>
            <a:off x="3145100" y="2670978"/>
            <a:ext cx="559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Zeil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127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algn="ctr" fontAlgn="base"/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60313 Frankfurt a.M.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algn="ctr" fontAlgn="base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algn="ctr" fontAlgn="base"/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Mobil: 0151 55953268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algn="ctr" fontAlgn="base"/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halina@agile-sales-company.de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363EB02-6A2E-2B46-B304-1132CD1CA5AF}"/>
              </a:ext>
            </a:extLst>
          </p:cNvPr>
          <p:cNvSpPr txBox="1"/>
          <p:nvPr/>
        </p:nvSpPr>
        <p:spPr>
          <a:xfrm>
            <a:off x="4285638" y="5392702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2537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www.agile-sales-company.de</a:t>
            </a:r>
            <a:endParaRPr lang="de-DE" dirty="0">
              <a:solidFill>
                <a:srgbClr val="2537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Bevor Du startest...</a:t>
            </a:r>
          </a:p>
          <a:p>
            <a:r>
              <a:rPr lang="de-DE" sz="20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Unterschied zwischen einer Produkt- und einer Verkaufspräsentation</a:t>
            </a:r>
          </a:p>
          <a:p>
            <a:r>
              <a:rPr lang="de-DE" sz="20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Joker Präsentation – Pitch Deck</a:t>
            </a:r>
          </a:p>
          <a:p>
            <a:r>
              <a:rPr lang="de-DE" sz="20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Inhalte nach SPIN-Selling</a:t>
            </a:r>
            <a:endParaRPr lang="de-DE" sz="2400" dirty="0"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sz="1800" dirty="0">
                <a:solidFill>
                  <a:srgbClr val="000000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Situationsfragen</a:t>
            </a:r>
          </a:p>
          <a:p>
            <a:pPr lvl="1"/>
            <a:r>
              <a:rPr lang="de-DE" sz="1800" dirty="0">
                <a:solidFill>
                  <a:srgbClr val="000000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Problemfragen</a:t>
            </a:r>
            <a:endParaRPr lang="de-DE" sz="2000" dirty="0"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sz="1800" dirty="0">
                <a:solidFill>
                  <a:srgbClr val="000000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Implikationsfragen</a:t>
            </a:r>
          </a:p>
          <a:p>
            <a:pPr lvl="1"/>
            <a:r>
              <a:rPr lang="de-DE" sz="1800" dirty="0">
                <a:solidFill>
                  <a:srgbClr val="000000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Nutzenfragen</a:t>
            </a:r>
          </a:p>
          <a:p>
            <a:r>
              <a:rPr lang="de-DE" sz="2200" dirty="0">
                <a:solidFill>
                  <a:srgbClr val="000000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Schluss</a:t>
            </a:r>
          </a:p>
          <a:p>
            <a:r>
              <a:rPr lang="de-DE" sz="20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Stylesheet</a:t>
            </a:r>
          </a:p>
          <a:p>
            <a:endParaRPr lang="de-DE" sz="2400" dirty="0"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Inhaltsverzeichnis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288C327-6A13-1DEE-4060-EB3BB2821EDB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93F28E6-3967-614C-DCD4-D4151A94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Stelle Dir drei Fragen: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Welches Ziel verfolge ich mit dieser Präsentation?</a:t>
            </a:r>
          </a:p>
          <a:p>
            <a:pPr lvl="1"/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Wer wird die Präsentation sehen?</a:t>
            </a:r>
          </a:p>
          <a:p>
            <a:pPr lvl="1"/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 welchem Rahmen wird die Präsentation gezeigt/angeschaut?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Wahrscheinlich brauchst Du mehrere Varianten einer Präsentation!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Bevor Du startest…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BAFAA74-FB30-6156-F42D-7B26AA73E8F0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ED54F73-DE9F-639E-13F9-C54891BAF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litz">
            <a:extLst>
              <a:ext uri="{FF2B5EF4-FFF2-40B4-BE49-F238E27FC236}">
                <a16:creationId xmlns:a16="http://schemas.microsoft.com/office/drawing/2014/main" id="{3723884B-D7B6-1F42-9431-F74EC9B0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211" y="5015764"/>
            <a:ext cx="914400" cy="9144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Eine 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Produktpräsentation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liefert wichtige bis möglichst ausführliche Informationen zu einem Produkt oder einer Dienstleistung. </a:t>
            </a:r>
          </a:p>
          <a:p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Eine 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Verkaufspräsentation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unterstützt das Verkaufsgespräch und liefert Verkaufsargumente. Verkaufspräsentation sollten immer individualisiert werden!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F9A43C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2400" b="1" dirty="0">
                <a:solidFill>
                  <a:srgbClr val="F9A43C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Achtung: 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Die meisten Verkaufspräsentationen sind in 	Wirklichkeit Produktpräsentationen.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Montserrat" pitchFamily="2" charset="77"/>
              </a:rPr>
              <a:t>Produkt- vs. Verkaufspräsentation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BE8619B-55CC-9473-03A0-6CB88DC40E51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F927C19-7076-5B37-C416-AD4DD5367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Das Pitch Deck erfreut sich vor allem in der Startup- und Investoren-Szene immer größerer Beliebtheit. Mit Hilfe dieser kurzen Präsentation versuchen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Gründer:innen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und Startups,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Investor:innen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Kapitalgeber:innen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von ihrer Idee zu überzeugen.</a:t>
            </a: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Das Pitch Deck ist wie ein Schaufenster für ein Unternehmen und kann ein Türöffner sein, wenn es geschickt gestaltet ist.</a:t>
            </a: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Montserrat" pitchFamily="2" charset="77"/>
              </a:rPr>
              <a:t>Pitch Deck – Joker Präsentationen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12408C-5C39-AD3B-6C49-B01E33E5E7A1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E75CA8B-9955-6F77-5F11-C513DBBE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02D932-114C-2E4C-805A-4655665D9E87}"/>
              </a:ext>
            </a:extLst>
          </p:cNvPr>
          <p:cNvSpPr/>
          <p:nvPr/>
        </p:nvSpPr>
        <p:spPr>
          <a:xfrm>
            <a:off x="-26894" y="-128588"/>
            <a:ext cx="12191999" cy="71151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BE524-606C-BA49-B493-F2769762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1290918"/>
            <a:ext cx="10824882" cy="4539726"/>
          </a:xfrm>
        </p:spPr>
        <p:txBody>
          <a:bodyPr anchor="b"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Struktur einer Verkaufspräsentation</a:t>
            </a:r>
            <a:endParaRPr lang="de-DE" dirty="0">
              <a:solidFill>
                <a:schemeClr val="bg1"/>
              </a:solidFill>
              <a:effectLst/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7C45992-3EBA-EE49-9B1D-8CE0695A663E}"/>
              </a:ext>
            </a:extLst>
          </p:cNvPr>
          <p:cNvSpPr/>
          <p:nvPr/>
        </p:nvSpPr>
        <p:spPr>
          <a:xfrm>
            <a:off x="128016" y="6315075"/>
            <a:ext cx="12063984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</a:t>
            </a:r>
            <a:r>
              <a:rPr lang="de-DE" sz="1100" dirty="0" err="1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Sales</a:t>
            </a:r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Company GmbH</a:t>
            </a:r>
          </a:p>
        </p:txBody>
      </p:sp>
    </p:spTree>
    <p:extLst>
      <p:ext uri="{BB962C8B-B14F-4D97-AF65-F5344CB8AC3E}">
        <p14:creationId xmlns:p14="http://schemas.microsoft.com/office/powerpoint/2010/main" val="290643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Nach dem Deckblatt und Inhaltsverzeichnis gehe auf die Situation Deiner Gesprächspartnerin oder Deines Gesprächspartners ein.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Die Informationen dafür hast Du entweder aus dem Vorgespräch oder aus der Recherche.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Du kannst auch gerne auf die Situation in der Branche eingehen.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F9A43C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2000" b="1" dirty="0">
                <a:solidFill>
                  <a:srgbClr val="F9A43C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Wichtig: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Bitte möglichst konkret und gezielt!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Situation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AF23D6-D7D2-F6B0-1ED1-85E3B9093169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5B60D8D-6F70-DD2E-7994-290648D8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Jetzt benenne ein bis zwei Herausforderungen Deiner Gesprächspartnerin oder Deines Gesprächspartners. </a:t>
            </a:r>
          </a:p>
          <a:p>
            <a:pPr marL="0" indent="0">
              <a:buNone/>
            </a:pPr>
            <a:endParaRPr lang="de-DE" sz="3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Auch hier gilt: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So konkret wie möglich!</a:t>
            </a: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Problem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AA32C-2CAE-4226-CB51-60B4CDE481D0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86FA854-14EC-823F-E57B-B4C22FABC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5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ACB3A9-049F-A44F-A0EE-AB34C5FB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Welche Auswirkungen auf die Gesamtsituation Deiner Gesprächspartnerin oder Deines Gesprächspartners hat das Problem, wenn es nicht gelöst wird?</a:t>
            </a:r>
          </a:p>
          <a:p>
            <a:pPr marL="0" indent="0">
              <a:buNone/>
            </a:pPr>
            <a:endParaRPr lang="de-DE" sz="32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de-DE" sz="2000" b="1" dirty="0">
                <a:solidFill>
                  <a:srgbClr val="F9A43C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Zusatztipp: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Gestalte diese Folie in schwarz-weiß, um negative Auswirkungen auch visuell zu unterstreichen.</a:t>
            </a: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A395C85F-322A-A948-B27C-F3296EBCE7AE}"/>
              </a:ext>
            </a:extLst>
          </p:cNvPr>
          <p:cNvSpPr/>
          <p:nvPr/>
        </p:nvSpPr>
        <p:spPr>
          <a:xfrm>
            <a:off x="-379493" y="591829"/>
            <a:ext cx="10458450" cy="835529"/>
          </a:xfrm>
          <a:prstGeom prst="parallelogram">
            <a:avLst/>
          </a:prstGeom>
          <a:solidFill>
            <a:srgbClr val="25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C90B84-938A-284D-A95B-9ECAD46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77"/>
              </a:rPr>
              <a:t>Implikation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89BAD00-3B67-DAC7-7755-6A23E92F3A67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gradFill flip="none" rotWithShape="1">
            <a:gsLst>
              <a:gs pos="0">
                <a:srgbClr val="253775"/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rgbClr val="009E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© Agile Sales Company GmbH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3F8F882-8FC9-37EE-9407-E0ED1E7F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59" y="654626"/>
            <a:ext cx="1639020" cy="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879ABCB5171247A60A9E0CAB0E1D93" ma:contentTypeVersion="6" ma:contentTypeDescription="Ein neues Dokument erstellen." ma:contentTypeScope="" ma:versionID="6442592dccd6c2b702065d3d47368eb5">
  <xsd:schema xmlns:xsd="http://www.w3.org/2001/XMLSchema" xmlns:xs="http://www.w3.org/2001/XMLSchema" xmlns:p="http://schemas.microsoft.com/office/2006/metadata/properties" xmlns:ns2="16a78053-6e78-45b8-9dd1-77a3e31e58f2" targetNamespace="http://schemas.microsoft.com/office/2006/metadata/properties" ma:root="true" ma:fieldsID="f5abc5b1c21c333082e04c47cba12dc6" ns2:_="">
    <xsd:import namespace="16a78053-6e78-45b8-9dd1-77a3e31e5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78053-6e78-45b8-9dd1-77a3e31e5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A2017-E246-416A-A22B-D69A08D96061}">
  <ds:schemaRefs>
    <ds:schemaRef ds:uri="http://purl.org/dc/dcmitype/"/>
    <ds:schemaRef ds:uri="http://schemas.microsoft.com/office/2006/documentManagement/types"/>
    <ds:schemaRef ds:uri="http://purl.org/dc/terms/"/>
    <ds:schemaRef ds:uri="3e5f88dd-40e7-4c98-aa3f-1245fc377512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6efefc5-0af3-4b8b-a004-4ad1331d218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9AEEF6C-EED4-432E-BE4E-61950CD060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a78053-6e78-45b8-9dd1-77a3e31e5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B97EB2-8F70-4A0A-9058-EAA4D746B7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Macintosh PowerPoint</Application>
  <PresentationFormat>Breitbild</PresentationFormat>
  <Paragraphs>110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Open Sans</vt:lpstr>
      <vt:lpstr>Office</vt:lpstr>
      <vt:lpstr>Agile Sales Company GmbH  How To:</vt:lpstr>
      <vt:lpstr>Inhaltsverzeichnis</vt:lpstr>
      <vt:lpstr>Bevor Du startest…</vt:lpstr>
      <vt:lpstr>Produkt- vs. Verkaufspräsentation</vt:lpstr>
      <vt:lpstr>Pitch Deck – Joker Präsentationen</vt:lpstr>
      <vt:lpstr>Struktur einer Verkaufspräsentation</vt:lpstr>
      <vt:lpstr>Situation</vt:lpstr>
      <vt:lpstr>Problem</vt:lpstr>
      <vt:lpstr>Implikation</vt:lpstr>
      <vt:lpstr>Nutzen</vt:lpstr>
      <vt:lpstr>Schluss</vt:lpstr>
      <vt:lpstr>Stylesheet</vt:lpstr>
      <vt:lpstr>Stylesheet: Überschriften</vt:lpstr>
      <vt:lpstr>Stylesheet: Bild</vt:lpstr>
      <vt:lpstr>Stylesheet: Grafik</vt:lpstr>
      <vt:lpstr>Stylesheet: Icons</vt:lpstr>
      <vt:lpstr>Einfarbige Hintergründe mit spannenden Informationen merken sich Kund:innen besser!</vt:lpstr>
      <vt:lpstr>Und sie bringen Abwechslung!</vt:lpstr>
      <vt:lpstr>Get your sales in action!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Zukunft des Vertriebs</dc:title>
  <dc:subject/>
  <dc:creator>Laura</dc:creator>
  <cp:keywords/>
  <dc:description/>
  <cp:lastModifiedBy>Laura</cp:lastModifiedBy>
  <cp:revision>78</cp:revision>
  <dcterms:created xsi:type="dcterms:W3CDTF">2020-08-22T19:18:02Z</dcterms:created>
  <dcterms:modified xsi:type="dcterms:W3CDTF">2022-06-27T12:47:43Z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0x010100C4879ABCB5171247A60A9E0CAB0E1D93</vt:lpwstr>
  </property>
</Properties>
</file>